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Source Sans Pr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40D059-2924-49EF-91CC-0643E342365F}">
  <a:tblStyle styleId="{1740D059-2924-49EF-91CC-0643E34236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SourceSansPro-bold.fntdata"/><Relationship Id="rId27" Type="http://schemas.openxmlformats.org/officeDocument/2006/relationships/font" Target="fonts/SourceSansPr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urceSansPr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SourceSansPr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42dfe7d7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42dfe7d7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took a look at the transformed data and we found that the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42dfe7d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42dfe7d7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box-cox transformation, the residual converges and the qq plot is aligned with 45 degrees as expected. This also indicated that the box-cox transformation is improving the regression modeling in another aspect for this data set.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42dfe7d7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42dfe7d7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42dfe7d79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42dfe7d7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4ac40188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4ac4018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42dfe7d7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42dfe7d7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4ac40188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4ac40188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42dfe7d7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42dfe7d7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42dfe7d7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042dfe7d7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42dfe7d7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42dfe7d7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42dfe7d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42dfe7d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42dfe7d7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42dfe7d7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performed the exploratory data analysis to investigate the correlation between the fitting parameters. From here, we found that the budget, popularity and director’s influence played an important role in the movie box office. This validated the idea that we had to choose this given parameters. Again, in these plots, we observed that the scewness of some col data may be high and we would later perform </a:t>
            </a:r>
            <a:r>
              <a:rPr lang="en"/>
              <a:t>the</a:t>
            </a:r>
            <a:r>
              <a:rPr lang="en"/>
              <a:t> box-cox transformation.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42dfe7d7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42dfe7d7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the modeling with a simple linear regression (ordinary least square method). We decide to choose the following seven parameters for modeling: budget, popularity, runtime, spoken_languages, collection binary, English binary and Director’s revenue.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model output, we observed R squared value is ~70%, and also the </a:t>
            </a:r>
            <a:r>
              <a:rPr lang="en">
                <a:solidFill>
                  <a:schemeClr val="dk1"/>
                </a:solidFill>
              </a:rPr>
              <a:t>P value is very small in this case, </a:t>
            </a:r>
            <a:r>
              <a:rPr lang="en"/>
              <a:t>which indicating that model is acceptable.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42dfe7d79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42dfe7d79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residuals from this model is diverging or </a:t>
            </a:r>
            <a:r>
              <a:rPr lang="en"/>
              <a:t>heteroscedastic. The QQ plot is not perfectly shaped. Together of these two plots, we are informed that our data may not be normally distributed.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42dfe7d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42dfe7d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run the box-cox transformation, we obtained this plot as an output, and from the plot we found that lambda is about 0.25. With this information, we transform the dataset and run the linear regression model again. From the result we obtained that the R squared value is slightly lower than the first model. But does it mean that we got a worse model? It is hard to tell now.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Movie Box Office Prediction</a:t>
            </a:r>
            <a:endParaRPr/>
          </a:p>
        </p:txBody>
      </p:sp>
      <p:sp>
        <p:nvSpPr>
          <p:cNvPr id="59" name="Google Shape;59;p13"/>
          <p:cNvSpPr txBox="1"/>
          <p:nvPr>
            <p:ph idx="1" type="subTitle"/>
          </p:nvPr>
        </p:nvSpPr>
        <p:spPr>
          <a:xfrm>
            <a:off x="568250" y="1655700"/>
            <a:ext cx="8183700" cy="1133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3005"/>
              <a:t>ISYE 6414 - Regression Analysis</a:t>
            </a:r>
            <a:endParaRPr sz="3005"/>
          </a:p>
          <a:p>
            <a:pPr indent="0" lvl="0" marL="0" rtl="0" algn="l">
              <a:spcBef>
                <a:spcPts val="0"/>
              </a:spcBef>
              <a:spcAft>
                <a:spcPts val="0"/>
              </a:spcAft>
              <a:buNone/>
            </a:pPr>
            <a:r>
              <a:t/>
            </a:r>
            <a:endParaRPr/>
          </a:p>
          <a:p>
            <a:pPr indent="0" lvl="0" marL="457200" rtl="0" algn="l">
              <a:lnSpc>
                <a:spcPct val="115000"/>
              </a:lnSpc>
              <a:spcBef>
                <a:spcPts val="0"/>
              </a:spcBef>
              <a:spcAft>
                <a:spcPts val="1200"/>
              </a:spcAft>
              <a:buNone/>
            </a:pPr>
            <a:r>
              <a:rPr lang="en" sz="2486"/>
              <a:t>Alex Yang,  Dheerachote Korpajarasoontorn,  Maxime Alos</a:t>
            </a:r>
            <a:endParaRPr sz="3086"/>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a:t>
            </a:r>
            <a:r>
              <a:rPr lang="en"/>
              <a:t> after Transformation</a:t>
            </a:r>
            <a:endParaRPr/>
          </a:p>
        </p:txBody>
      </p:sp>
      <p:pic>
        <p:nvPicPr>
          <p:cNvPr id="119" name="Google Shape;119;p22"/>
          <p:cNvPicPr preferRelativeResize="0"/>
          <p:nvPr/>
        </p:nvPicPr>
        <p:blipFill>
          <a:blip r:embed="rId3">
            <a:alphaModFix/>
          </a:blip>
          <a:stretch>
            <a:fillRect/>
          </a:stretch>
        </p:blipFill>
        <p:spPr>
          <a:xfrm>
            <a:off x="1757475" y="1319150"/>
            <a:ext cx="5472751" cy="3416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Regression with Box Cox Transformation</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3"/>
          <p:cNvPicPr preferRelativeResize="0"/>
          <p:nvPr/>
        </p:nvPicPr>
        <p:blipFill>
          <a:blip r:embed="rId3">
            <a:alphaModFix/>
          </a:blip>
          <a:stretch>
            <a:fillRect/>
          </a:stretch>
        </p:blipFill>
        <p:spPr>
          <a:xfrm>
            <a:off x="1623025" y="1760100"/>
            <a:ext cx="2564900" cy="2564900"/>
          </a:xfrm>
          <a:prstGeom prst="rect">
            <a:avLst/>
          </a:prstGeom>
          <a:noFill/>
          <a:ln>
            <a:noFill/>
          </a:ln>
        </p:spPr>
      </p:pic>
      <p:pic>
        <p:nvPicPr>
          <p:cNvPr id="127" name="Google Shape;127;p23"/>
          <p:cNvPicPr preferRelativeResize="0"/>
          <p:nvPr/>
        </p:nvPicPr>
        <p:blipFill>
          <a:blip r:embed="rId4">
            <a:alphaModFix/>
          </a:blip>
          <a:stretch>
            <a:fillRect/>
          </a:stretch>
        </p:blipFill>
        <p:spPr>
          <a:xfrm>
            <a:off x="4760450" y="1541175"/>
            <a:ext cx="2936200" cy="293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Breusch-Pagen test</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4"/>
          <p:cNvPicPr preferRelativeResize="0"/>
          <p:nvPr/>
        </p:nvPicPr>
        <p:blipFill>
          <a:blip r:embed="rId3">
            <a:alphaModFix/>
          </a:blip>
          <a:stretch>
            <a:fillRect/>
          </a:stretch>
        </p:blipFill>
        <p:spPr>
          <a:xfrm>
            <a:off x="2663763" y="2239875"/>
            <a:ext cx="3816475" cy="81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Summary</a:t>
            </a:r>
            <a:endParaRPr/>
          </a:p>
        </p:txBody>
      </p:sp>
      <p:graphicFrame>
        <p:nvGraphicFramePr>
          <p:cNvPr id="140" name="Google Shape;140;p25"/>
          <p:cNvGraphicFramePr/>
          <p:nvPr/>
        </p:nvGraphicFramePr>
        <p:xfrm>
          <a:off x="369925" y="1141238"/>
          <a:ext cx="3000000" cy="3000000"/>
        </p:xfrm>
        <a:graphic>
          <a:graphicData uri="http://schemas.openxmlformats.org/drawingml/2006/table">
            <a:tbl>
              <a:tblPr>
                <a:noFill/>
                <a:tableStyleId>{1740D059-2924-49EF-91CC-0643E342365F}</a:tableStyleId>
              </a:tblPr>
              <a:tblGrid>
                <a:gridCol w="3164150"/>
                <a:gridCol w="2685250"/>
                <a:gridCol w="2612975"/>
              </a:tblGrid>
              <a:tr h="396200">
                <a:tc>
                  <a:txBody>
                    <a:bodyPr/>
                    <a:lstStyle/>
                    <a:p>
                      <a:pPr indent="0" lvl="0" marL="0" rtl="0" algn="l">
                        <a:spcBef>
                          <a:spcPts val="0"/>
                        </a:spcBef>
                        <a:spcAft>
                          <a:spcPts val="0"/>
                        </a:spcAft>
                        <a:buNone/>
                      </a:pPr>
                      <a:r>
                        <a:rPr lang="en"/>
                        <a:t>Model</a:t>
                      </a:r>
                      <a:endParaRPr/>
                    </a:p>
                  </a:txBody>
                  <a:tcPr marT="91425" marB="91425" marR="91425" marL="91425"/>
                </a:tc>
                <a:tc>
                  <a:txBody>
                    <a:bodyPr/>
                    <a:lstStyle/>
                    <a:p>
                      <a:pPr indent="0" lvl="0" marL="0" rtl="0" algn="l">
                        <a:spcBef>
                          <a:spcPts val="0"/>
                        </a:spcBef>
                        <a:spcAft>
                          <a:spcPts val="0"/>
                        </a:spcAft>
                        <a:buNone/>
                      </a:pPr>
                      <a:r>
                        <a:rPr lang="en"/>
                        <a:t>Test set R^2 </a:t>
                      </a:r>
                      <a:endParaRPr/>
                    </a:p>
                  </a:txBody>
                  <a:tcPr marT="91425" marB="91425" marR="91425" marL="91425"/>
                </a:tc>
                <a:tc>
                  <a:txBody>
                    <a:bodyPr/>
                    <a:lstStyle/>
                    <a:p>
                      <a:pPr indent="0" lvl="0" marL="0" rtl="0" algn="l">
                        <a:spcBef>
                          <a:spcPts val="0"/>
                        </a:spcBef>
                        <a:spcAft>
                          <a:spcPts val="0"/>
                        </a:spcAft>
                        <a:buNone/>
                      </a:pPr>
                      <a:r>
                        <a:rPr lang="en"/>
                        <a:t>Test set Accuracy</a:t>
                      </a:r>
                      <a:endParaRPr/>
                    </a:p>
                  </a:txBody>
                  <a:tcPr marT="91425" marB="91425" marR="91425" marL="91425"/>
                </a:tc>
              </a:tr>
              <a:tr h="822925">
                <a:tc>
                  <a:txBody>
                    <a:bodyPr/>
                    <a:lstStyle/>
                    <a:p>
                      <a:pPr indent="0" lvl="0" marL="0" rtl="0" algn="l">
                        <a:spcBef>
                          <a:spcPts val="0"/>
                        </a:spcBef>
                        <a:spcAft>
                          <a:spcPts val="0"/>
                        </a:spcAft>
                        <a:buNone/>
                      </a:pPr>
                      <a:r>
                        <a:rPr lang="en"/>
                        <a:t>Linear Regression (OLS)</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rPr>
                        <a:t>0.6966</a:t>
                      </a:r>
                      <a:endParaRPr/>
                    </a:p>
                  </a:txBody>
                  <a:tcPr marT="91425" marB="91425" marR="91425" marL="91425"/>
                </a:tc>
                <a:tc>
                  <a:txBody>
                    <a:bodyPr/>
                    <a:lstStyle/>
                    <a:p>
                      <a:pPr indent="0" lvl="0" marL="0" rtl="0" algn="l">
                        <a:spcBef>
                          <a:spcPts val="0"/>
                        </a:spcBef>
                        <a:spcAft>
                          <a:spcPts val="0"/>
                        </a:spcAft>
                        <a:buNone/>
                      </a:pPr>
                      <a:r>
                        <a:rPr lang="en" sz="1150">
                          <a:solidFill>
                            <a:srgbClr val="212121"/>
                          </a:solidFill>
                          <a:highlight>
                            <a:srgbClr val="FFFFFF"/>
                          </a:highlight>
                        </a:rPr>
                        <a:t>explained_variance:  0.6466</a:t>
                      </a:r>
                      <a:endParaRPr sz="1150">
                        <a:solidFill>
                          <a:srgbClr val="212121"/>
                        </a:solidFill>
                        <a:highlight>
                          <a:srgbClr val="FFFFFF"/>
                        </a:highlight>
                      </a:endParaRPr>
                    </a:p>
                    <a:p>
                      <a:pPr indent="0" lvl="0" marL="0" rtl="0" algn="l">
                        <a:spcBef>
                          <a:spcPts val="0"/>
                        </a:spcBef>
                        <a:spcAft>
                          <a:spcPts val="0"/>
                        </a:spcAft>
                        <a:buNone/>
                      </a:pPr>
                      <a:r>
                        <a:rPr lang="en" sz="1150">
                          <a:solidFill>
                            <a:srgbClr val="212121"/>
                          </a:solidFill>
                          <a:highlight>
                            <a:srgbClr val="FFFFFF"/>
                          </a:highlight>
                        </a:rPr>
                        <a:t>MAE:  42999738.1711</a:t>
                      </a:r>
                      <a:endParaRPr sz="1150">
                        <a:solidFill>
                          <a:srgbClr val="212121"/>
                        </a:solidFill>
                        <a:highlight>
                          <a:srgbClr val="FFFFFF"/>
                        </a:highlight>
                      </a:endParaRPr>
                    </a:p>
                    <a:p>
                      <a:pPr indent="0" lvl="0" marL="0" rtl="0" algn="l">
                        <a:spcBef>
                          <a:spcPts val="0"/>
                        </a:spcBef>
                        <a:spcAft>
                          <a:spcPts val="0"/>
                        </a:spcAft>
                        <a:buNone/>
                      </a:pPr>
                      <a:r>
                        <a:rPr lang="en" sz="1150">
                          <a:solidFill>
                            <a:srgbClr val="212121"/>
                          </a:solidFill>
                          <a:highlight>
                            <a:srgbClr val="FFFFFF"/>
                          </a:highlight>
                        </a:rPr>
                        <a:t>MSE:  5074247505192475.0</a:t>
                      </a:r>
                      <a:endParaRPr sz="1150">
                        <a:solidFill>
                          <a:srgbClr val="212121"/>
                        </a:solidFill>
                        <a:highlight>
                          <a:srgbClr val="FFFFFF"/>
                        </a:highlight>
                      </a:endParaRPr>
                    </a:p>
                    <a:p>
                      <a:pPr indent="0" lvl="0" marL="0" rtl="0" algn="l">
                        <a:spcBef>
                          <a:spcPts val="0"/>
                        </a:spcBef>
                        <a:spcAft>
                          <a:spcPts val="0"/>
                        </a:spcAft>
                        <a:buNone/>
                      </a:pPr>
                      <a:r>
                        <a:rPr lang="en" sz="1150">
                          <a:solidFill>
                            <a:srgbClr val="212121"/>
                          </a:solidFill>
                          <a:highlight>
                            <a:srgbClr val="FFFFFF"/>
                          </a:highlight>
                        </a:rPr>
                        <a:t>RMSE:  71233752.5699</a:t>
                      </a:r>
                      <a:endParaRPr sz="1500"/>
                    </a:p>
                  </a:txBody>
                  <a:tcPr marT="91425" marB="91425" marR="91425" marL="91425"/>
                </a:tc>
              </a:tr>
              <a:tr h="822925">
                <a:tc>
                  <a:txBody>
                    <a:bodyPr/>
                    <a:lstStyle/>
                    <a:p>
                      <a:pPr indent="0" lvl="0" marL="0" rtl="0" algn="l">
                        <a:spcBef>
                          <a:spcPts val="0"/>
                        </a:spcBef>
                        <a:spcAft>
                          <a:spcPts val="0"/>
                        </a:spcAft>
                        <a:buNone/>
                      </a:pPr>
                      <a:r>
                        <a:rPr lang="en"/>
                        <a:t>Lasso Regression</a:t>
                      </a:r>
                      <a:endParaRPr/>
                    </a:p>
                  </a:txBody>
                  <a:tcPr marT="91425" marB="91425" marR="91425" marL="91425"/>
                </a:tc>
                <a:tc>
                  <a:txBody>
                    <a:bodyPr/>
                    <a:lstStyle/>
                    <a:p>
                      <a:pPr indent="0" lvl="0" marL="0" rtl="0" algn="l">
                        <a:spcBef>
                          <a:spcPts val="0"/>
                        </a:spcBef>
                        <a:spcAft>
                          <a:spcPts val="0"/>
                        </a:spcAft>
                        <a:buNone/>
                      </a:pPr>
                      <a:r>
                        <a:rPr lang="en">
                          <a:solidFill>
                            <a:schemeClr val="dk2"/>
                          </a:solidFill>
                        </a:rPr>
                        <a:t>0.6966 (alpha = 1)</a:t>
                      </a:r>
                      <a:endParaRPr/>
                    </a:p>
                    <a:p>
                      <a:pPr indent="0" lvl="0" marL="0" rtl="0" algn="l">
                        <a:spcBef>
                          <a:spcPts val="0"/>
                        </a:spcBef>
                        <a:spcAft>
                          <a:spcPts val="0"/>
                        </a:spcAft>
                        <a:buNone/>
                      </a:pPr>
                      <a:r>
                        <a:rPr lang="en"/>
                        <a:t>0.6242 (alpha = 10)</a:t>
                      </a:r>
                      <a:endParaRPr/>
                    </a:p>
                  </a:txBody>
                  <a:tcPr marT="91425" marB="91425" marR="91425" marL="91425"/>
                </a:tc>
                <a:tc>
                  <a:txBody>
                    <a:bodyPr/>
                    <a:lstStyle/>
                    <a:p>
                      <a:pPr indent="0" lvl="0" marL="0" rtl="0" algn="l">
                        <a:spcBef>
                          <a:spcPts val="0"/>
                        </a:spcBef>
                        <a:spcAft>
                          <a:spcPts val="0"/>
                        </a:spcAft>
                        <a:buNone/>
                      </a:pPr>
                      <a:r>
                        <a:rPr lang="en" sz="1150">
                          <a:solidFill>
                            <a:srgbClr val="212121"/>
                          </a:solidFill>
                          <a:highlight>
                            <a:srgbClr val="FFFFFF"/>
                          </a:highlight>
                        </a:rPr>
                        <a:t>explained_variance:  0.6466</a:t>
                      </a:r>
                      <a:endParaRPr sz="1150">
                        <a:solidFill>
                          <a:srgbClr val="212121"/>
                        </a:solidFill>
                        <a:highlight>
                          <a:srgbClr val="FFFFFF"/>
                        </a:highlight>
                      </a:endParaRPr>
                    </a:p>
                    <a:p>
                      <a:pPr indent="0" lvl="0" marL="0" rtl="0" algn="l">
                        <a:spcBef>
                          <a:spcPts val="0"/>
                        </a:spcBef>
                        <a:spcAft>
                          <a:spcPts val="0"/>
                        </a:spcAft>
                        <a:buNone/>
                      </a:pPr>
                      <a:r>
                        <a:rPr lang="en" sz="1150">
                          <a:solidFill>
                            <a:srgbClr val="212121"/>
                          </a:solidFill>
                          <a:highlight>
                            <a:srgbClr val="FFFFFF"/>
                          </a:highlight>
                        </a:rPr>
                        <a:t>MAE:  42999734.1697</a:t>
                      </a:r>
                      <a:endParaRPr sz="1150">
                        <a:solidFill>
                          <a:srgbClr val="212121"/>
                        </a:solidFill>
                        <a:highlight>
                          <a:srgbClr val="FFFFFF"/>
                        </a:highlight>
                      </a:endParaRPr>
                    </a:p>
                    <a:p>
                      <a:pPr indent="0" lvl="0" marL="0" rtl="0" algn="l">
                        <a:spcBef>
                          <a:spcPts val="0"/>
                        </a:spcBef>
                        <a:spcAft>
                          <a:spcPts val="0"/>
                        </a:spcAft>
                        <a:buNone/>
                      </a:pPr>
                      <a:r>
                        <a:rPr lang="en" sz="1150">
                          <a:solidFill>
                            <a:srgbClr val="212121"/>
                          </a:solidFill>
                          <a:highlight>
                            <a:srgbClr val="FFFFFF"/>
                          </a:highlight>
                        </a:rPr>
                        <a:t>MSE:  5074247340139100.0</a:t>
                      </a:r>
                      <a:endParaRPr sz="1150">
                        <a:solidFill>
                          <a:srgbClr val="212121"/>
                        </a:solidFill>
                        <a:highlight>
                          <a:srgbClr val="FFFFFF"/>
                        </a:highlight>
                      </a:endParaRPr>
                    </a:p>
                    <a:p>
                      <a:pPr indent="0" lvl="0" marL="0" rtl="0" algn="l">
                        <a:spcBef>
                          <a:spcPts val="0"/>
                        </a:spcBef>
                        <a:spcAft>
                          <a:spcPts val="0"/>
                        </a:spcAft>
                        <a:buNone/>
                      </a:pPr>
                      <a:r>
                        <a:rPr lang="en" sz="1150">
                          <a:solidFill>
                            <a:srgbClr val="212121"/>
                          </a:solidFill>
                          <a:highlight>
                            <a:srgbClr val="FFFFFF"/>
                          </a:highlight>
                        </a:rPr>
                        <a:t>RMSE:  71233751.4114</a:t>
                      </a:r>
                      <a:endParaRPr sz="1500"/>
                    </a:p>
                  </a:txBody>
                  <a:tcPr marT="91425" marB="91425" marR="91425" marL="91425"/>
                </a:tc>
              </a:tr>
              <a:tr h="876700">
                <a:tc>
                  <a:txBody>
                    <a:bodyPr/>
                    <a:lstStyle/>
                    <a:p>
                      <a:pPr indent="0" lvl="0" marL="0" rtl="0" algn="l">
                        <a:spcBef>
                          <a:spcPts val="0"/>
                        </a:spcBef>
                        <a:spcAft>
                          <a:spcPts val="0"/>
                        </a:spcAft>
                        <a:buNone/>
                      </a:pPr>
                      <a:r>
                        <a:rPr lang="en"/>
                        <a:t>Weighted Least Square (WLS)</a:t>
                      </a:r>
                      <a:endParaRPr/>
                    </a:p>
                  </a:txBody>
                  <a:tcPr marT="91425" marB="91425" marR="91425" marL="91425"/>
                </a:tc>
                <a:tc>
                  <a:txBody>
                    <a:bodyPr/>
                    <a:lstStyle/>
                    <a:p>
                      <a:pPr indent="0" lvl="0" marL="0" rtl="0" algn="l">
                        <a:spcBef>
                          <a:spcPts val="0"/>
                        </a:spcBef>
                        <a:spcAft>
                          <a:spcPts val="0"/>
                        </a:spcAft>
                        <a:buNone/>
                      </a:pPr>
                      <a:r>
                        <a:rPr lang="en"/>
                        <a:t>0.6462</a:t>
                      </a:r>
                      <a:endParaRPr/>
                    </a:p>
                  </a:txBody>
                  <a:tcPr marT="91425" marB="91425" marR="91425" marL="91425"/>
                </a:tc>
                <a:tc>
                  <a:txBody>
                    <a:bodyPr/>
                    <a:lstStyle/>
                    <a:p>
                      <a:pPr indent="0" lvl="0" marL="0" rtl="0" algn="l">
                        <a:spcBef>
                          <a:spcPts val="0"/>
                        </a:spcBef>
                        <a:spcAft>
                          <a:spcPts val="0"/>
                        </a:spcAft>
                        <a:buNone/>
                      </a:pPr>
                      <a:r>
                        <a:t/>
                      </a:r>
                      <a:endParaRPr sz="1500"/>
                    </a:p>
                  </a:txBody>
                  <a:tcPr marT="91425" marB="91425" marR="91425" marL="91425"/>
                </a:tc>
              </a:tr>
              <a:tr h="766000">
                <a:tc>
                  <a:txBody>
                    <a:bodyPr/>
                    <a:lstStyle/>
                    <a:p>
                      <a:pPr indent="0" lvl="0" marL="0" rtl="0" algn="l">
                        <a:spcBef>
                          <a:spcPts val="0"/>
                        </a:spcBef>
                        <a:spcAft>
                          <a:spcPts val="0"/>
                        </a:spcAft>
                        <a:buNone/>
                      </a:pPr>
                      <a:r>
                        <a:rPr lang="en"/>
                        <a:t>Box-Cox Transformation + OLS</a:t>
                      </a:r>
                      <a:endParaRPr/>
                    </a:p>
                  </a:txBody>
                  <a:tcPr marT="91425" marB="91425" marR="91425" marL="91425"/>
                </a:tc>
                <a:tc>
                  <a:txBody>
                    <a:bodyPr/>
                    <a:lstStyle/>
                    <a:p>
                      <a:pPr indent="0" lvl="0" marL="0" rtl="0" algn="l">
                        <a:spcBef>
                          <a:spcPts val="0"/>
                        </a:spcBef>
                        <a:spcAft>
                          <a:spcPts val="0"/>
                        </a:spcAft>
                        <a:buNone/>
                      </a:pPr>
                      <a:r>
                        <a:rPr lang="en"/>
                        <a:t>0.5784</a:t>
                      </a:r>
                      <a:endParaRPr/>
                    </a:p>
                  </a:txBody>
                  <a:tcPr marT="91425" marB="91425" marR="91425" marL="91425"/>
                </a:tc>
                <a:tc>
                  <a:txBody>
                    <a:bodyPr/>
                    <a:lstStyle/>
                    <a:p>
                      <a:pPr indent="0" lvl="0" marL="0" rtl="0" algn="l">
                        <a:spcBef>
                          <a:spcPts val="0"/>
                        </a:spcBef>
                        <a:spcAft>
                          <a:spcPts val="0"/>
                        </a:spcAft>
                        <a:buNone/>
                      </a:pPr>
                      <a:r>
                        <a:rPr lang="en" sz="1150">
                          <a:solidFill>
                            <a:srgbClr val="212121"/>
                          </a:solidFill>
                          <a:highlight>
                            <a:srgbClr val="FFFFFF"/>
                          </a:highlight>
                        </a:rPr>
                        <a:t>explained_variance:  0.48</a:t>
                      </a:r>
                      <a:endParaRPr sz="1150">
                        <a:solidFill>
                          <a:srgbClr val="212121"/>
                        </a:solidFill>
                        <a:highlight>
                          <a:srgbClr val="FFFFFF"/>
                        </a:highlight>
                      </a:endParaRPr>
                    </a:p>
                    <a:p>
                      <a:pPr indent="0" lvl="0" marL="0" rtl="0" algn="l">
                        <a:spcBef>
                          <a:spcPts val="0"/>
                        </a:spcBef>
                        <a:spcAft>
                          <a:spcPts val="0"/>
                        </a:spcAft>
                        <a:buNone/>
                      </a:pPr>
                      <a:r>
                        <a:rPr lang="en" sz="1150">
                          <a:solidFill>
                            <a:srgbClr val="212121"/>
                          </a:solidFill>
                          <a:highlight>
                            <a:srgbClr val="FFFFFF"/>
                          </a:highlight>
                        </a:rPr>
                        <a:t>MAE:  48591414.51</a:t>
                      </a:r>
                      <a:endParaRPr sz="1150">
                        <a:solidFill>
                          <a:srgbClr val="212121"/>
                        </a:solidFill>
                        <a:highlight>
                          <a:srgbClr val="FFFFFF"/>
                        </a:highlight>
                      </a:endParaRPr>
                    </a:p>
                    <a:p>
                      <a:pPr indent="0" lvl="0" marL="0" rtl="0" algn="l">
                        <a:spcBef>
                          <a:spcPts val="0"/>
                        </a:spcBef>
                        <a:spcAft>
                          <a:spcPts val="0"/>
                        </a:spcAft>
                        <a:buNone/>
                      </a:pPr>
                      <a:r>
                        <a:rPr lang="en" sz="1150">
                          <a:solidFill>
                            <a:srgbClr val="212121"/>
                          </a:solidFill>
                          <a:highlight>
                            <a:srgbClr val="FFFFFF"/>
                          </a:highlight>
                        </a:rPr>
                        <a:t>MSE:  7317575598594847</a:t>
                      </a:r>
                      <a:endParaRPr sz="1150">
                        <a:solidFill>
                          <a:srgbClr val="212121"/>
                        </a:solidFill>
                        <a:highlight>
                          <a:srgbClr val="FFFFFF"/>
                        </a:highlight>
                      </a:endParaRPr>
                    </a:p>
                    <a:p>
                      <a:pPr indent="0" lvl="0" marL="0" rtl="0" algn="l">
                        <a:spcBef>
                          <a:spcPts val="0"/>
                        </a:spcBef>
                        <a:spcAft>
                          <a:spcPts val="0"/>
                        </a:spcAft>
                        <a:buNone/>
                      </a:pPr>
                      <a:r>
                        <a:rPr lang="en" sz="1150">
                          <a:solidFill>
                            <a:srgbClr val="212121"/>
                          </a:solidFill>
                          <a:highlight>
                            <a:srgbClr val="FFFFFF"/>
                          </a:highlight>
                        </a:rPr>
                        <a:t>RMSE: </a:t>
                      </a:r>
                      <a:r>
                        <a:rPr lang="en" sz="1150">
                          <a:solidFill>
                            <a:srgbClr val="212121"/>
                          </a:solidFill>
                          <a:highlight>
                            <a:schemeClr val="lt1"/>
                          </a:highlight>
                        </a:rPr>
                        <a:t>85597829.435</a:t>
                      </a:r>
                      <a:endParaRPr sz="1150">
                        <a:solidFill>
                          <a:srgbClr val="212121"/>
                        </a:solidFill>
                        <a:highlight>
                          <a:srgbClr val="FFFFFF"/>
                        </a:highligh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6"/>
          <p:cNvPicPr preferRelativeResize="0"/>
          <p:nvPr/>
        </p:nvPicPr>
        <p:blipFill>
          <a:blip r:embed="rId3">
            <a:alphaModFix/>
          </a:blip>
          <a:stretch>
            <a:fillRect/>
          </a:stretch>
        </p:blipFill>
        <p:spPr>
          <a:xfrm>
            <a:off x="3256400" y="1151000"/>
            <a:ext cx="2394526" cy="3595775"/>
          </a:xfrm>
          <a:prstGeom prst="rect">
            <a:avLst/>
          </a:prstGeom>
          <a:noFill/>
          <a:ln>
            <a:noFill/>
          </a:ln>
        </p:spPr>
      </p:pic>
      <p:sp>
        <p:nvSpPr>
          <p:cNvPr id="146" name="Google Shape;146;p26"/>
          <p:cNvSpPr txBox="1"/>
          <p:nvPr>
            <p:ph type="title"/>
          </p:nvPr>
        </p:nvSpPr>
        <p:spPr>
          <a:xfrm>
            <a:off x="311700" y="3978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for 007 (2021)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3978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for 007 (2021)</a:t>
            </a:r>
            <a:endParaRPr/>
          </a:p>
        </p:txBody>
      </p:sp>
      <p:sp>
        <p:nvSpPr>
          <p:cNvPr id="152" name="Google Shape;152;p27"/>
          <p:cNvSpPr txBox="1"/>
          <p:nvPr>
            <p:ph idx="1" type="body"/>
          </p:nvPr>
        </p:nvSpPr>
        <p:spPr>
          <a:xfrm>
            <a:off x="2384925" y="1065575"/>
            <a:ext cx="3992700" cy="2041200"/>
          </a:xfrm>
          <a:prstGeom prst="rect">
            <a:avLst/>
          </a:prstGeom>
        </p:spPr>
        <p:txBody>
          <a:bodyPr anchorCtr="0" anchor="t" bIns="91425" lIns="91425" spcFirstLastPara="1" rIns="91425" wrap="square" tIns="91425">
            <a:normAutofit fontScale="55000" lnSpcReduction="20000"/>
          </a:bodyPr>
          <a:lstStyle/>
          <a:p>
            <a:pPr indent="0" lvl="0" marL="0" rtl="0" algn="l">
              <a:lnSpc>
                <a:spcPct val="135714"/>
              </a:lnSpc>
              <a:spcBef>
                <a:spcPts val="0"/>
              </a:spcBef>
              <a:spcAft>
                <a:spcPts val="0"/>
              </a:spcAft>
              <a:buClr>
                <a:schemeClr val="dk2"/>
              </a:buClr>
              <a:buSzPct val="39794"/>
              <a:buFont typeface="Arial"/>
              <a:buNone/>
            </a:pPr>
            <a:r>
              <a:rPr b="1" lang="en" sz="2764">
                <a:solidFill>
                  <a:schemeClr val="dk2"/>
                </a:solidFill>
                <a:highlight>
                  <a:srgbClr val="FFFFFE"/>
                </a:highlight>
                <a:latin typeface="Courier New"/>
                <a:ea typeface="Courier New"/>
                <a:cs typeface="Courier New"/>
                <a:sym typeface="Courier New"/>
              </a:rPr>
              <a:t>Budget = $</a:t>
            </a:r>
            <a:r>
              <a:rPr b="1" lang="en" sz="2764">
                <a:solidFill>
                  <a:srgbClr val="09885A"/>
                </a:solidFill>
                <a:highlight>
                  <a:srgbClr val="FFFFFE"/>
                </a:highlight>
                <a:latin typeface="Courier New"/>
                <a:ea typeface="Courier New"/>
                <a:cs typeface="Courier New"/>
                <a:sym typeface="Courier New"/>
              </a:rPr>
              <a:t>250 million</a:t>
            </a:r>
            <a:endParaRPr b="1" sz="2764">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ct val="39794"/>
              <a:buFont typeface="Arial"/>
              <a:buNone/>
            </a:pPr>
            <a:r>
              <a:rPr b="1" lang="en" sz="2764">
                <a:solidFill>
                  <a:schemeClr val="dk2"/>
                </a:solidFill>
                <a:highlight>
                  <a:srgbClr val="FFFFFE"/>
                </a:highlight>
                <a:latin typeface="Courier New"/>
                <a:ea typeface="Courier New"/>
                <a:cs typeface="Courier New"/>
                <a:sym typeface="Courier New"/>
              </a:rPr>
              <a:t>Popularity = </a:t>
            </a:r>
            <a:r>
              <a:rPr b="1" lang="en" sz="2764">
                <a:solidFill>
                  <a:srgbClr val="09885A"/>
                </a:solidFill>
                <a:highlight>
                  <a:srgbClr val="FFFFFE"/>
                </a:highlight>
                <a:latin typeface="Courier New"/>
                <a:ea typeface="Courier New"/>
                <a:cs typeface="Courier New"/>
                <a:sym typeface="Courier New"/>
              </a:rPr>
              <a:t>6</a:t>
            </a:r>
            <a:endParaRPr b="1" sz="2764">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ct val="39794"/>
              <a:buFont typeface="Arial"/>
              <a:buNone/>
            </a:pPr>
            <a:r>
              <a:rPr b="1" lang="en" sz="2764">
                <a:solidFill>
                  <a:schemeClr val="dk2"/>
                </a:solidFill>
                <a:highlight>
                  <a:srgbClr val="FFFFFE"/>
                </a:highlight>
                <a:latin typeface="Courier New"/>
                <a:ea typeface="Courier New"/>
                <a:cs typeface="Courier New"/>
                <a:sym typeface="Courier New"/>
              </a:rPr>
              <a:t>RunTime = </a:t>
            </a:r>
            <a:r>
              <a:rPr b="1" lang="en" sz="2764">
                <a:solidFill>
                  <a:srgbClr val="09885A"/>
                </a:solidFill>
                <a:highlight>
                  <a:srgbClr val="FFFFFE"/>
                </a:highlight>
                <a:latin typeface="Courier New"/>
                <a:ea typeface="Courier New"/>
                <a:cs typeface="Courier New"/>
                <a:sym typeface="Courier New"/>
              </a:rPr>
              <a:t>163 minutes</a:t>
            </a:r>
            <a:endParaRPr b="1" sz="2764">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ct val="39794"/>
              <a:buFont typeface="Arial"/>
              <a:buNone/>
            </a:pPr>
            <a:r>
              <a:rPr b="1" lang="en" sz="2764">
                <a:solidFill>
                  <a:schemeClr val="dk2"/>
                </a:solidFill>
                <a:highlight>
                  <a:srgbClr val="FFFFFE"/>
                </a:highlight>
                <a:latin typeface="Courier New"/>
                <a:ea typeface="Courier New"/>
                <a:cs typeface="Courier New"/>
                <a:sym typeface="Courier New"/>
              </a:rPr>
              <a:t>SpokenLanguage= </a:t>
            </a:r>
            <a:r>
              <a:rPr b="1" lang="en" sz="2764">
                <a:solidFill>
                  <a:srgbClr val="09885A"/>
                </a:solidFill>
                <a:highlight>
                  <a:srgbClr val="FFFFFE"/>
                </a:highlight>
                <a:latin typeface="Courier New"/>
                <a:ea typeface="Courier New"/>
                <a:cs typeface="Courier New"/>
                <a:sym typeface="Courier New"/>
              </a:rPr>
              <a:t>17</a:t>
            </a:r>
            <a:endParaRPr b="1" sz="2764">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ct val="39794"/>
              <a:buFont typeface="Arial"/>
              <a:buNone/>
            </a:pPr>
            <a:r>
              <a:rPr b="1" lang="en" sz="2764">
                <a:solidFill>
                  <a:schemeClr val="dk2"/>
                </a:solidFill>
                <a:highlight>
                  <a:srgbClr val="FFFFFE"/>
                </a:highlight>
                <a:latin typeface="Courier New"/>
                <a:ea typeface="Courier New"/>
                <a:cs typeface="Courier New"/>
                <a:sym typeface="Courier New"/>
              </a:rPr>
              <a:t>CollectionYN = </a:t>
            </a:r>
            <a:r>
              <a:rPr b="1" lang="en" sz="2764">
                <a:solidFill>
                  <a:srgbClr val="09885A"/>
                </a:solidFill>
                <a:highlight>
                  <a:srgbClr val="FFFFFE"/>
                </a:highlight>
                <a:latin typeface="Courier New"/>
                <a:ea typeface="Courier New"/>
                <a:cs typeface="Courier New"/>
                <a:sym typeface="Courier New"/>
              </a:rPr>
              <a:t>1</a:t>
            </a:r>
            <a:endParaRPr b="1" sz="2764">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ct val="39794"/>
              <a:buFont typeface="Arial"/>
              <a:buNone/>
            </a:pPr>
            <a:r>
              <a:rPr b="1" lang="en" sz="2764">
                <a:solidFill>
                  <a:schemeClr val="dk2"/>
                </a:solidFill>
                <a:highlight>
                  <a:srgbClr val="FFFFFE"/>
                </a:highlight>
                <a:latin typeface="Courier New"/>
                <a:ea typeface="Courier New"/>
                <a:cs typeface="Courier New"/>
                <a:sym typeface="Courier New"/>
              </a:rPr>
              <a:t>EnglishYN = </a:t>
            </a:r>
            <a:r>
              <a:rPr b="1" lang="en" sz="2764">
                <a:solidFill>
                  <a:srgbClr val="09885A"/>
                </a:solidFill>
                <a:highlight>
                  <a:srgbClr val="FFFFFE"/>
                </a:highlight>
                <a:latin typeface="Courier New"/>
                <a:ea typeface="Courier New"/>
                <a:cs typeface="Courier New"/>
                <a:sym typeface="Courier New"/>
              </a:rPr>
              <a:t>1</a:t>
            </a:r>
            <a:endParaRPr b="1" sz="2764">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ct val="39794"/>
              <a:buFont typeface="Arial"/>
              <a:buNone/>
            </a:pPr>
            <a:r>
              <a:rPr b="1" lang="en" sz="2764">
                <a:solidFill>
                  <a:schemeClr val="dk2"/>
                </a:solidFill>
                <a:highlight>
                  <a:srgbClr val="FFFFFE"/>
                </a:highlight>
                <a:latin typeface="Courier New"/>
                <a:ea typeface="Courier New"/>
                <a:cs typeface="Courier New"/>
                <a:sym typeface="Courier New"/>
              </a:rPr>
              <a:t>DirectorRevenue = $</a:t>
            </a:r>
            <a:r>
              <a:rPr b="1" lang="en" sz="2764">
                <a:solidFill>
                  <a:srgbClr val="09885A"/>
                </a:solidFill>
                <a:highlight>
                  <a:srgbClr val="FFFFFE"/>
                </a:highlight>
                <a:latin typeface="Courier New"/>
                <a:ea typeface="Courier New"/>
                <a:cs typeface="Courier New"/>
                <a:sym typeface="Courier New"/>
              </a:rPr>
              <a:t>561 million</a:t>
            </a:r>
            <a:endParaRPr/>
          </a:p>
        </p:txBody>
      </p:sp>
      <p:pic>
        <p:nvPicPr>
          <p:cNvPr id="153" name="Google Shape;153;p27"/>
          <p:cNvPicPr preferRelativeResize="0"/>
          <p:nvPr/>
        </p:nvPicPr>
        <p:blipFill>
          <a:blip r:embed="rId3">
            <a:alphaModFix/>
          </a:blip>
          <a:stretch>
            <a:fillRect/>
          </a:stretch>
        </p:blipFill>
        <p:spPr>
          <a:xfrm>
            <a:off x="7511925" y="397800"/>
            <a:ext cx="1195050" cy="1794551"/>
          </a:xfrm>
          <a:prstGeom prst="rect">
            <a:avLst/>
          </a:prstGeom>
          <a:noFill/>
          <a:ln>
            <a:noFill/>
          </a:ln>
        </p:spPr>
      </p:pic>
      <p:pic>
        <p:nvPicPr>
          <p:cNvPr id="154" name="Google Shape;154;p27"/>
          <p:cNvPicPr preferRelativeResize="0"/>
          <p:nvPr/>
        </p:nvPicPr>
        <p:blipFill>
          <a:blip r:embed="rId4">
            <a:alphaModFix/>
          </a:blip>
          <a:stretch>
            <a:fillRect/>
          </a:stretch>
        </p:blipFill>
        <p:spPr>
          <a:xfrm>
            <a:off x="155850" y="3432050"/>
            <a:ext cx="8832299" cy="352787"/>
          </a:xfrm>
          <a:prstGeom prst="rect">
            <a:avLst/>
          </a:prstGeom>
          <a:noFill/>
          <a:ln>
            <a:noFill/>
          </a:ln>
        </p:spPr>
      </p:pic>
      <p:pic>
        <p:nvPicPr>
          <p:cNvPr id="155" name="Google Shape;155;p27"/>
          <p:cNvPicPr preferRelativeResize="0"/>
          <p:nvPr/>
        </p:nvPicPr>
        <p:blipFill>
          <a:blip r:embed="rId5">
            <a:alphaModFix/>
          </a:blip>
          <a:stretch>
            <a:fillRect/>
          </a:stretch>
        </p:blipFill>
        <p:spPr>
          <a:xfrm>
            <a:off x="1139149" y="3790712"/>
            <a:ext cx="6685702" cy="434125"/>
          </a:xfrm>
          <a:prstGeom prst="rect">
            <a:avLst/>
          </a:prstGeom>
          <a:noFill/>
          <a:ln>
            <a:noFill/>
          </a:ln>
        </p:spPr>
      </p:pic>
      <p:pic>
        <p:nvPicPr>
          <p:cNvPr id="156" name="Google Shape;156;p27"/>
          <p:cNvPicPr preferRelativeResize="0"/>
          <p:nvPr/>
        </p:nvPicPr>
        <p:blipFill>
          <a:blip r:embed="rId6">
            <a:alphaModFix/>
          </a:blip>
          <a:stretch>
            <a:fillRect/>
          </a:stretch>
        </p:blipFill>
        <p:spPr>
          <a:xfrm>
            <a:off x="1761916" y="4224825"/>
            <a:ext cx="5620160" cy="434125"/>
          </a:xfrm>
          <a:prstGeom prst="rect">
            <a:avLst/>
          </a:prstGeom>
          <a:noFill/>
          <a:ln>
            <a:noFill/>
          </a:ln>
        </p:spPr>
      </p:pic>
      <p:sp>
        <p:nvSpPr>
          <p:cNvPr id="157" name="Google Shape;157;p27"/>
          <p:cNvSpPr/>
          <p:nvPr/>
        </p:nvSpPr>
        <p:spPr>
          <a:xfrm>
            <a:off x="80725" y="3379025"/>
            <a:ext cx="8983800" cy="13494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3978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for 007 (2021)</a:t>
            </a:r>
            <a:endParaRPr/>
          </a:p>
        </p:txBody>
      </p:sp>
      <p:sp>
        <p:nvSpPr>
          <p:cNvPr id="163" name="Google Shape;163;p28"/>
          <p:cNvSpPr txBox="1"/>
          <p:nvPr/>
        </p:nvSpPr>
        <p:spPr>
          <a:xfrm>
            <a:off x="1609950" y="1758625"/>
            <a:ext cx="5932200" cy="1224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2"/>
              </a:buClr>
              <a:buSzPts val="1100"/>
              <a:buFont typeface="Arial"/>
              <a:buNone/>
            </a:pPr>
            <a:r>
              <a:rPr b="1" lang="en" sz="1819">
                <a:solidFill>
                  <a:schemeClr val="dk2"/>
                </a:solidFill>
                <a:highlight>
                  <a:srgbClr val="FFFFFE"/>
                </a:highlight>
                <a:latin typeface="Courier New"/>
                <a:ea typeface="Courier New"/>
                <a:cs typeface="Courier New"/>
                <a:sym typeface="Courier New"/>
              </a:rPr>
              <a:t>Predicted Revenue = </a:t>
            </a:r>
            <a:r>
              <a:rPr b="1" lang="en" sz="1819">
                <a:solidFill>
                  <a:srgbClr val="09885A"/>
                </a:solidFill>
                <a:highlight>
                  <a:srgbClr val="FFFFFE"/>
                </a:highlight>
                <a:latin typeface="Courier New"/>
                <a:ea typeface="Courier New"/>
                <a:cs typeface="Courier New"/>
                <a:sym typeface="Courier New"/>
              </a:rPr>
              <a:t>691,483,170</a:t>
            </a:r>
            <a:endParaRPr b="1" sz="1819">
              <a:solidFill>
                <a:schemeClr val="dk2"/>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819">
                <a:solidFill>
                  <a:schemeClr val="dk2"/>
                </a:solidFill>
                <a:highlight>
                  <a:srgbClr val="FFFFFE"/>
                </a:highlight>
                <a:latin typeface="Courier New"/>
                <a:ea typeface="Courier New"/>
                <a:cs typeface="Courier New"/>
                <a:sym typeface="Courier New"/>
              </a:rPr>
              <a:t>True Revenue = </a:t>
            </a:r>
            <a:r>
              <a:rPr b="1" lang="en" sz="1819">
                <a:solidFill>
                  <a:srgbClr val="09885A"/>
                </a:solidFill>
                <a:highlight>
                  <a:srgbClr val="FFFFFE"/>
                </a:highlight>
                <a:latin typeface="Courier New"/>
                <a:ea typeface="Courier New"/>
                <a:cs typeface="Courier New"/>
                <a:sym typeface="Courier New"/>
              </a:rPr>
              <a:t>734,563,795 </a:t>
            </a:r>
            <a:r>
              <a:rPr b="1" lang="en" sz="1819">
                <a:solidFill>
                  <a:srgbClr val="212121"/>
                </a:solidFill>
                <a:highlight>
                  <a:srgbClr val="FFFFFE"/>
                </a:highlight>
                <a:latin typeface="Courier New"/>
                <a:ea typeface="Courier New"/>
                <a:cs typeface="Courier New"/>
                <a:sym typeface="Courier New"/>
              </a:rPr>
              <a:t>As of Nov 25</a:t>
            </a:r>
            <a:endParaRPr b="1" sz="1819">
              <a:solidFill>
                <a:srgbClr val="21212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819">
                <a:solidFill>
                  <a:schemeClr val="dk2"/>
                </a:solidFill>
                <a:highlight>
                  <a:srgbClr val="FFFFFE"/>
                </a:highlight>
                <a:latin typeface="Courier New"/>
                <a:ea typeface="Courier New"/>
                <a:cs typeface="Courier New"/>
                <a:sym typeface="Courier New"/>
              </a:rPr>
              <a:t>Accuracy on This Movie = 94%</a:t>
            </a:r>
            <a:endParaRPr b="1" sz="1819">
              <a:solidFill>
                <a:schemeClr val="dk2"/>
              </a:solidFill>
              <a:highlight>
                <a:srgbClr val="FFFFFE"/>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AutoNum type="arabicPeriod"/>
            </a:pPr>
            <a:r>
              <a:rPr lang="en">
                <a:solidFill>
                  <a:schemeClr val="dk2"/>
                </a:solidFill>
              </a:rPr>
              <a:t>Introduction and Problem definition</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Data</a:t>
            </a:r>
            <a:endParaRPr>
              <a:solidFill>
                <a:schemeClr val="dk2"/>
              </a:solidFill>
            </a:endParaRPr>
          </a:p>
          <a:p>
            <a:pPr indent="-317500" lvl="1" marL="914400" rtl="0" algn="l">
              <a:spcBef>
                <a:spcPts val="0"/>
              </a:spcBef>
              <a:spcAft>
                <a:spcPts val="0"/>
              </a:spcAft>
              <a:buClr>
                <a:schemeClr val="dk2"/>
              </a:buClr>
              <a:buSzPts val="1400"/>
              <a:buAutoNum type="alphaLcPeriod"/>
            </a:pPr>
            <a:r>
              <a:rPr lang="en">
                <a:solidFill>
                  <a:schemeClr val="dk2"/>
                </a:solidFill>
              </a:rPr>
              <a:t>Dataset presentation</a:t>
            </a:r>
            <a:endParaRPr>
              <a:solidFill>
                <a:schemeClr val="dk2"/>
              </a:solidFill>
            </a:endParaRPr>
          </a:p>
          <a:p>
            <a:pPr indent="-317500" lvl="1" marL="914400" rtl="0" algn="l">
              <a:spcBef>
                <a:spcPts val="0"/>
              </a:spcBef>
              <a:spcAft>
                <a:spcPts val="0"/>
              </a:spcAft>
              <a:buClr>
                <a:schemeClr val="dk2"/>
              </a:buClr>
              <a:buSzPts val="1400"/>
              <a:buAutoNum type="alphaLcPeriod"/>
            </a:pPr>
            <a:r>
              <a:rPr lang="en">
                <a:solidFill>
                  <a:schemeClr val="dk2"/>
                </a:solidFill>
              </a:rPr>
              <a:t>Data cleaning and feature engineering</a:t>
            </a:r>
            <a:endParaRPr>
              <a:solidFill>
                <a:schemeClr val="dk2"/>
              </a:solidFill>
            </a:endParaRPr>
          </a:p>
          <a:p>
            <a:pPr indent="-317500" lvl="1" marL="914400" rtl="0" algn="l">
              <a:spcBef>
                <a:spcPts val="0"/>
              </a:spcBef>
              <a:spcAft>
                <a:spcPts val="0"/>
              </a:spcAft>
              <a:buClr>
                <a:schemeClr val="dk2"/>
              </a:buClr>
              <a:buSzPts val="1400"/>
              <a:buAutoNum type="alphaLcPeriod"/>
            </a:pPr>
            <a:r>
              <a:rPr lang="en">
                <a:solidFill>
                  <a:schemeClr val="dk2"/>
                </a:solidFill>
              </a:rPr>
              <a:t>Exploratory data analysis</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M</a:t>
            </a:r>
            <a:r>
              <a:rPr lang="en">
                <a:solidFill>
                  <a:schemeClr val="dk2"/>
                </a:solidFill>
              </a:rPr>
              <a:t>odeling</a:t>
            </a:r>
            <a:endParaRPr>
              <a:solidFill>
                <a:schemeClr val="dk2"/>
              </a:solidFill>
            </a:endParaRPr>
          </a:p>
          <a:p>
            <a:pPr indent="-317500" lvl="1" marL="914400" rtl="0" algn="l">
              <a:spcBef>
                <a:spcPts val="0"/>
              </a:spcBef>
              <a:spcAft>
                <a:spcPts val="0"/>
              </a:spcAft>
              <a:buClr>
                <a:schemeClr val="dk2"/>
              </a:buClr>
              <a:buSzPts val="1400"/>
              <a:buAutoNum type="alphaLcPeriod"/>
            </a:pPr>
            <a:r>
              <a:rPr lang="en">
                <a:solidFill>
                  <a:schemeClr val="dk2"/>
                </a:solidFill>
              </a:rPr>
              <a:t>Simple regression</a:t>
            </a:r>
            <a:endParaRPr>
              <a:solidFill>
                <a:schemeClr val="dk2"/>
              </a:solidFill>
            </a:endParaRPr>
          </a:p>
          <a:p>
            <a:pPr indent="-317500" lvl="1" marL="914400" rtl="0" algn="l">
              <a:spcBef>
                <a:spcPts val="0"/>
              </a:spcBef>
              <a:spcAft>
                <a:spcPts val="0"/>
              </a:spcAft>
              <a:buClr>
                <a:schemeClr val="dk2"/>
              </a:buClr>
              <a:buSzPts val="1400"/>
              <a:buAutoNum type="alphaLcPeriod"/>
            </a:pPr>
            <a:r>
              <a:rPr lang="en">
                <a:solidFill>
                  <a:schemeClr val="dk2"/>
                </a:solidFill>
              </a:rPr>
              <a:t>BoxCox transformation + Regression</a:t>
            </a:r>
            <a:endParaRPr>
              <a:solidFill>
                <a:schemeClr val="dk2"/>
              </a:solidFill>
            </a:endParaRPr>
          </a:p>
          <a:p>
            <a:pPr indent="-317500" lvl="1" marL="914400" rtl="0" algn="l">
              <a:spcBef>
                <a:spcPts val="0"/>
              </a:spcBef>
              <a:spcAft>
                <a:spcPts val="0"/>
              </a:spcAft>
              <a:buClr>
                <a:schemeClr val="dk2"/>
              </a:buClr>
              <a:buSzPts val="1400"/>
              <a:buAutoNum type="alphaLcPeriod"/>
            </a:pPr>
            <a:r>
              <a:rPr lang="en">
                <a:solidFill>
                  <a:schemeClr val="dk2"/>
                </a:solidFill>
              </a:rPr>
              <a:t>Lasso regression</a:t>
            </a:r>
            <a:endParaRPr>
              <a:solidFill>
                <a:schemeClr val="dk2"/>
              </a:solidFill>
            </a:endParaRPr>
          </a:p>
          <a:p>
            <a:pPr indent="-317500" lvl="1" marL="914400" rtl="0" algn="l">
              <a:spcBef>
                <a:spcPts val="0"/>
              </a:spcBef>
              <a:spcAft>
                <a:spcPts val="0"/>
              </a:spcAft>
              <a:buClr>
                <a:schemeClr val="dk2"/>
              </a:buClr>
              <a:buSzPts val="1400"/>
              <a:buAutoNum type="alphaLcPeriod"/>
            </a:pPr>
            <a:r>
              <a:rPr lang="en">
                <a:solidFill>
                  <a:schemeClr val="dk2"/>
                </a:solidFill>
              </a:rPr>
              <a:t>Weighted Least Squares</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Results &amp; conclusion</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and Problem Definition</a:t>
            </a:r>
            <a:endParaRPr/>
          </a:p>
        </p:txBody>
      </p:sp>
      <p:sp>
        <p:nvSpPr>
          <p:cNvPr id="71" name="Google Shape;71;p15"/>
          <p:cNvSpPr txBox="1"/>
          <p:nvPr>
            <p:ph idx="1" type="body"/>
          </p:nvPr>
        </p:nvSpPr>
        <p:spPr>
          <a:xfrm>
            <a:off x="311700" y="1152475"/>
            <a:ext cx="35892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n">
                <a:solidFill>
                  <a:srgbClr val="000000"/>
                </a:solidFill>
              </a:rPr>
              <a:t>Movie industry worth:</a:t>
            </a:r>
            <a:endParaRPr>
              <a:solidFill>
                <a:srgbClr val="000000"/>
              </a:solidFill>
            </a:endParaRPr>
          </a:p>
          <a:p>
            <a:pPr indent="457200" lvl="0" marL="0" rtl="0" algn="l">
              <a:spcBef>
                <a:spcPts val="1200"/>
              </a:spcBef>
              <a:spcAft>
                <a:spcPts val="0"/>
              </a:spcAft>
              <a:buNone/>
            </a:pPr>
            <a:r>
              <a:rPr lang="en">
                <a:solidFill>
                  <a:srgbClr val="000000"/>
                </a:solidFill>
              </a:rPr>
              <a:t>$32 billion in 2020</a:t>
            </a:r>
            <a:endParaRPr>
              <a:solidFill>
                <a:srgbClr val="000000"/>
              </a:solidFill>
            </a:endParaRPr>
          </a:p>
          <a:p>
            <a:pPr indent="0" lvl="0" marL="457200" rtl="0" algn="l">
              <a:spcBef>
                <a:spcPts val="120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How to estimate the success of a movie idea?</a:t>
            </a:r>
            <a:endParaRPr>
              <a:solidFill>
                <a:srgbClr val="000000"/>
              </a:solidFill>
            </a:endParaRPr>
          </a:p>
          <a:p>
            <a:pPr indent="0" lvl="0" marL="457200" rtl="0" algn="l">
              <a:spcBef>
                <a:spcPts val="120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We propose to predict a movie’s box office (its revenue) using </a:t>
            </a:r>
            <a:r>
              <a:rPr lang="en">
                <a:solidFill>
                  <a:srgbClr val="000000"/>
                </a:solidFill>
              </a:rPr>
              <a:t>different</a:t>
            </a:r>
            <a:r>
              <a:rPr lang="en">
                <a:solidFill>
                  <a:srgbClr val="000000"/>
                </a:solidFill>
              </a:rPr>
              <a:t> models.</a:t>
            </a:r>
            <a:endParaRPr>
              <a:solidFill>
                <a:srgbClr val="000000"/>
              </a:solidFill>
            </a:endParaRPr>
          </a:p>
        </p:txBody>
      </p:sp>
      <p:pic>
        <p:nvPicPr>
          <p:cNvPr id="72" name="Google Shape;72;p15"/>
          <p:cNvPicPr preferRelativeResize="0"/>
          <p:nvPr/>
        </p:nvPicPr>
        <p:blipFill>
          <a:blip r:embed="rId3">
            <a:alphaModFix/>
          </a:blip>
          <a:stretch>
            <a:fillRect/>
          </a:stretch>
        </p:blipFill>
        <p:spPr>
          <a:xfrm>
            <a:off x="4208125" y="1318538"/>
            <a:ext cx="4624174" cy="3084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12121"/>
              </a:buClr>
              <a:buSzPts val="1800"/>
              <a:buChar char="-"/>
            </a:pPr>
            <a:r>
              <a:rPr lang="en">
                <a:solidFill>
                  <a:srgbClr val="212121"/>
                </a:solidFill>
              </a:rPr>
              <a:t>First dataset extracted from TMDB and found on Kaggle</a:t>
            </a:r>
            <a:endParaRPr>
              <a:solidFill>
                <a:srgbClr val="212121"/>
              </a:solidFill>
            </a:endParaRPr>
          </a:p>
          <a:p>
            <a:pPr indent="-317500" lvl="1" marL="914400" rtl="0" algn="l">
              <a:spcBef>
                <a:spcPts val="0"/>
              </a:spcBef>
              <a:spcAft>
                <a:spcPts val="0"/>
              </a:spcAft>
              <a:buClr>
                <a:srgbClr val="212121"/>
              </a:buClr>
              <a:buSzPts val="1400"/>
              <a:buChar char="-"/>
            </a:pPr>
            <a:r>
              <a:rPr lang="en">
                <a:solidFill>
                  <a:srgbClr val="212121"/>
                </a:solidFill>
              </a:rPr>
              <a:t>7938 entries for movies</a:t>
            </a:r>
            <a:endParaRPr>
              <a:solidFill>
                <a:srgbClr val="212121"/>
              </a:solidFill>
            </a:endParaRPr>
          </a:p>
          <a:p>
            <a:pPr indent="-317500" lvl="1" marL="914400" rtl="0" algn="l">
              <a:spcBef>
                <a:spcPts val="0"/>
              </a:spcBef>
              <a:spcAft>
                <a:spcPts val="0"/>
              </a:spcAft>
              <a:buClr>
                <a:srgbClr val="212121"/>
              </a:buClr>
              <a:buSzPts val="1400"/>
              <a:buChar char="-"/>
            </a:pPr>
            <a:r>
              <a:rPr lang="en">
                <a:solidFill>
                  <a:srgbClr val="212121"/>
                </a:solidFill>
              </a:rPr>
              <a:t>22 features including </a:t>
            </a:r>
            <a:r>
              <a:rPr lang="en">
                <a:solidFill>
                  <a:srgbClr val="212121"/>
                </a:solidFill>
              </a:rPr>
              <a:t>quantitative</a:t>
            </a:r>
            <a:r>
              <a:rPr lang="en">
                <a:solidFill>
                  <a:srgbClr val="212121"/>
                </a:solidFill>
              </a:rPr>
              <a:t> and descriptive information such as:</a:t>
            </a:r>
            <a:endParaRPr>
              <a:solidFill>
                <a:srgbClr val="212121"/>
              </a:solidFill>
            </a:endParaRPr>
          </a:p>
          <a:p>
            <a:pPr indent="-317500" lvl="2" marL="1371600" rtl="0" algn="l">
              <a:spcBef>
                <a:spcPts val="0"/>
              </a:spcBef>
              <a:spcAft>
                <a:spcPts val="0"/>
              </a:spcAft>
              <a:buClr>
                <a:srgbClr val="212121"/>
              </a:buClr>
              <a:buSzPts val="1400"/>
              <a:buChar char="-"/>
            </a:pPr>
            <a:r>
              <a:rPr lang="en">
                <a:solidFill>
                  <a:srgbClr val="212121"/>
                </a:solidFill>
              </a:rPr>
              <a:t>Budget</a:t>
            </a:r>
            <a:endParaRPr>
              <a:solidFill>
                <a:srgbClr val="212121"/>
              </a:solidFill>
            </a:endParaRPr>
          </a:p>
          <a:p>
            <a:pPr indent="-317500" lvl="2" marL="1371600" rtl="0" algn="l">
              <a:spcBef>
                <a:spcPts val="0"/>
              </a:spcBef>
              <a:spcAft>
                <a:spcPts val="0"/>
              </a:spcAft>
              <a:buClr>
                <a:srgbClr val="212121"/>
              </a:buClr>
              <a:buSzPts val="1400"/>
              <a:buChar char="-"/>
            </a:pPr>
            <a:r>
              <a:rPr lang="en">
                <a:solidFill>
                  <a:srgbClr val="212121"/>
                </a:solidFill>
              </a:rPr>
              <a:t>Popularity</a:t>
            </a:r>
            <a:endParaRPr>
              <a:solidFill>
                <a:srgbClr val="212121"/>
              </a:solidFill>
            </a:endParaRPr>
          </a:p>
          <a:p>
            <a:pPr indent="-317500" lvl="2" marL="1371600" rtl="0" algn="l">
              <a:spcBef>
                <a:spcPts val="0"/>
              </a:spcBef>
              <a:spcAft>
                <a:spcPts val="0"/>
              </a:spcAft>
              <a:buClr>
                <a:srgbClr val="212121"/>
              </a:buClr>
              <a:buSzPts val="1400"/>
              <a:buChar char="-"/>
            </a:pPr>
            <a:r>
              <a:rPr lang="en">
                <a:solidFill>
                  <a:srgbClr val="212121"/>
                </a:solidFill>
              </a:rPr>
              <a:t>Length of the movie</a:t>
            </a:r>
            <a:endParaRPr>
              <a:solidFill>
                <a:srgbClr val="212121"/>
              </a:solidFill>
            </a:endParaRPr>
          </a:p>
          <a:p>
            <a:pPr indent="-317500" lvl="2" marL="1371600" rtl="0" algn="l">
              <a:spcBef>
                <a:spcPts val="0"/>
              </a:spcBef>
              <a:spcAft>
                <a:spcPts val="0"/>
              </a:spcAft>
              <a:buClr>
                <a:srgbClr val="212121"/>
              </a:buClr>
              <a:buSzPts val="1400"/>
              <a:buChar char="-"/>
            </a:pPr>
            <a:r>
              <a:rPr lang="en">
                <a:solidFill>
                  <a:srgbClr val="212121"/>
                </a:solidFill>
              </a:rPr>
              <a:t>Cast and crew information</a:t>
            </a:r>
            <a:endParaRPr>
              <a:solidFill>
                <a:srgbClr val="212121"/>
              </a:solidFill>
            </a:endParaRPr>
          </a:p>
          <a:p>
            <a:pPr indent="-317500" lvl="2" marL="1371600" rtl="0" algn="l">
              <a:spcBef>
                <a:spcPts val="0"/>
              </a:spcBef>
              <a:spcAft>
                <a:spcPts val="0"/>
              </a:spcAft>
              <a:buClr>
                <a:srgbClr val="212121"/>
              </a:buClr>
              <a:buSzPts val="1400"/>
              <a:buChar char="-"/>
            </a:pPr>
            <a:r>
              <a:rPr lang="en">
                <a:solidFill>
                  <a:srgbClr val="212121"/>
                </a:solidFill>
              </a:rPr>
              <a:t>Original language</a:t>
            </a:r>
            <a:endParaRPr>
              <a:solidFill>
                <a:srgbClr val="212121"/>
              </a:solidFill>
            </a:endParaRPr>
          </a:p>
          <a:p>
            <a:pPr indent="-317500" lvl="2" marL="1371600" rtl="0" algn="l">
              <a:spcBef>
                <a:spcPts val="0"/>
              </a:spcBef>
              <a:spcAft>
                <a:spcPts val="0"/>
              </a:spcAft>
              <a:buClr>
                <a:srgbClr val="212121"/>
              </a:buClr>
              <a:buSzPts val="1400"/>
              <a:buChar char="-"/>
            </a:pPr>
            <a:r>
              <a:rPr lang="en">
                <a:solidFill>
                  <a:srgbClr val="212121"/>
                </a:solidFill>
              </a:rPr>
              <a:t>Languages the movie has been translated into</a:t>
            </a:r>
            <a:endParaRPr>
              <a:solidFill>
                <a:srgbClr val="212121"/>
              </a:solidFill>
            </a:endParaRPr>
          </a:p>
          <a:p>
            <a:pPr indent="-317500" lvl="2" marL="1371600" rtl="0" algn="l">
              <a:spcBef>
                <a:spcPts val="0"/>
              </a:spcBef>
              <a:spcAft>
                <a:spcPts val="0"/>
              </a:spcAft>
              <a:buClr>
                <a:srgbClr val="212121"/>
              </a:buClr>
              <a:buSzPts val="1400"/>
              <a:buChar char="-"/>
            </a:pPr>
            <a:r>
              <a:rPr lang="en">
                <a:solidFill>
                  <a:srgbClr val="212121"/>
                </a:solidFill>
              </a:rPr>
              <a:t>Revenue (prediction goal)</a:t>
            </a:r>
            <a:endParaRPr>
              <a:solidFill>
                <a:srgbClr val="212121"/>
              </a:solidFill>
            </a:endParaRPr>
          </a:p>
          <a:p>
            <a:pPr indent="-342900" lvl="0" marL="457200" rtl="0" algn="l">
              <a:spcBef>
                <a:spcPts val="0"/>
              </a:spcBef>
              <a:spcAft>
                <a:spcPts val="0"/>
              </a:spcAft>
              <a:buClr>
                <a:srgbClr val="212121"/>
              </a:buClr>
              <a:buSzPts val="1800"/>
              <a:buChar char="-"/>
            </a:pPr>
            <a:r>
              <a:rPr lang="en">
                <a:solidFill>
                  <a:srgbClr val="212121"/>
                </a:solidFill>
              </a:rPr>
              <a:t>Second dataset containing information about director revenue.</a:t>
            </a:r>
            <a:endParaRPr>
              <a:solidFill>
                <a:srgbClr val="212121"/>
              </a:solidFill>
            </a:endParaRPr>
          </a:p>
          <a:p>
            <a:pPr indent="-342900" lvl="0" marL="457200" rtl="0" algn="l">
              <a:spcBef>
                <a:spcPts val="0"/>
              </a:spcBef>
              <a:spcAft>
                <a:spcPts val="0"/>
              </a:spcAft>
              <a:buSzPts val="1800"/>
              <a:buChar char="-"/>
            </a:pPr>
            <a:r>
              <a:rPr lang="en">
                <a:solidFill>
                  <a:srgbClr val="212121"/>
                </a:solidFill>
              </a:rPr>
              <a:t>Merged the 2 datasets on director name to obtain final dataset.</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 and Feature Engineering</a:t>
            </a:r>
            <a:endParaRPr/>
          </a:p>
        </p:txBody>
      </p:sp>
      <p:sp>
        <p:nvSpPr>
          <p:cNvPr id="84" name="Google Shape;84;p17"/>
          <p:cNvSpPr txBox="1"/>
          <p:nvPr>
            <p:ph idx="1" type="body"/>
          </p:nvPr>
        </p:nvSpPr>
        <p:spPr>
          <a:xfrm>
            <a:off x="311700" y="1160000"/>
            <a:ext cx="8520600" cy="34164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rgbClr val="000000"/>
              </a:buClr>
              <a:buSzPts val="2000"/>
              <a:buAutoNum type="arabicPeriod"/>
            </a:pPr>
            <a:r>
              <a:rPr lang="en" sz="2000">
                <a:solidFill>
                  <a:srgbClr val="000000"/>
                </a:solidFill>
              </a:rPr>
              <a:t>Missing Data: Dropping rows and cols with null values (&lt;1% of dataset) </a:t>
            </a:r>
            <a:endParaRPr sz="2000">
              <a:solidFill>
                <a:srgbClr val="000000"/>
              </a:solidFill>
            </a:endParaRPr>
          </a:p>
          <a:p>
            <a:pPr indent="-355600" lvl="0" marL="457200" rtl="0" algn="l">
              <a:lnSpc>
                <a:spcPct val="150000"/>
              </a:lnSpc>
              <a:spcBef>
                <a:spcPts val="0"/>
              </a:spcBef>
              <a:spcAft>
                <a:spcPts val="0"/>
              </a:spcAft>
              <a:buClr>
                <a:srgbClr val="000000"/>
              </a:buClr>
              <a:buSzPts val="2000"/>
              <a:buAutoNum type="arabicPeriod"/>
            </a:pPr>
            <a:r>
              <a:rPr lang="en" sz="2000">
                <a:solidFill>
                  <a:srgbClr val="000000"/>
                </a:solidFill>
              </a:rPr>
              <a:t>Text Information, Feature Engineering:</a:t>
            </a:r>
            <a:endParaRPr sz="2000">
              <a:solidFill>
                <a:srgbClr val="000000"/>
              </a:solidFill>
            </a:endParaRPr>
          </a:p>
          <a:p>
            <a:pPr indent="-330200" lvl="1" marL="914400" rtl="0" algn="l">
              <a:lnSpc>
                <a:spcPct val="150000"/>
              </a:lnSpc>
              <a:spcBef>
                <a:spcPts val="0"/>
              </a:spcBef>
              <a:spcAft>
                <a:spcPts val="0"/>
              </a:spcAft>
              <a:buClr>
                <a:srgbClr val="000000"/>
              </a:buClr>
              <a:buSzPts val="1600"/>
              <a:buAutoNum type="alphaLcPeriod"/>
            </a:pPr>
            <a:r>
              <a:rPr lang="en" sz="1600">
                <a:solidFill>
                  <a:srgbClr val="000000"/>
                </a:solidFill>
              </a:rPr>
              <a:t>Binary Variable for English Language and Collection of Movies</a:t>
            </a:r>
            <a:endParaRPr sz="1600">
              <a:solidFill>
                <a:srgbClr val="000000"/>
              </a:solidFill>
            </a:endParaRPr>
          </a:p>
          <a:p>
            <a:pPr indent="-330200" lvl="1" marL="914400" rtl="0" algn="l">
              <a:lnSpc>
                <a:spcPct val="150000"/>
              </a:lnSpc>
              <a:spcBef>
                <a:spcPts val="0"/>
              </a:spcBef>
              <a:spcAft>
                <a:spcPts val="0"/>
              </a:spcAft>
              <a:buClr>
                <a:srgbClr val="000000"/>
              </a:buClr>
              <a:buSzPts val="1600"/>
              <a:buAutoNum type="alphaLcPeriod"/>
            </a:pPr>
            <a:r>
              <a:rPr lang="en" sz="1600">
                <a:solidFill>
                  <a:srgbClr val="000000"/>
                </a:solidFill>
              </a:rPr>
              <a:t>Famous movie director represented by their total box office</a:t>
            </a:r>
            <a:endParaRPr sz="1600">
              <a:solidFill>
                <a:srgbClr val="000000"/>
              </a:solidFill>
            </a:endParaRPr>
          </a:p>
          <a:p>
            <a:pPr indent="-355600" lvl="0" marL="457200" rtl="0" algn="l">
              <a:lnSpc>
                <a:spcPct val="150000"/>
              </a:lnSpc>
              <a:spcBef>
                <a:spcPts val="0"/>
              </a:spcBef>
              <a:spcAft>
                <a:spcPts val="0"/>
              </a:spcAft>
              <a:buClr>
                <a:srgbClr val="000000"/>
              </a:buClr>
              <a:buSzPts val="2000"/>
              <a:buAutoNum type="arabicPeriod"/>
            </a:pPr>
            <a:r>
              <a:rPr lang="en" sz="2000">
                <a:solidFill>
                  <a:srgbClr val="000000"/>
                </a:solidFill>
              </a:rPr>
              <a:t>Skewed Data: box-cox transformation</a:t>
            </a:r>
            <a:endParaRPr sz="20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pic>
        <p:nvPicPr>
          <p:cNvPr id="90" name="Google Shape;90;p18"/>
          <p:cNvPicPr preferRelativeResize="0"/>
          <p:nvPr/>
        </p:nvPicPr>
        <p:blipFill>
          <a:blip r:embed="rId3">
            <a:alphaModFix/>
          </a:blip>
          <a:stretch>
            <a:fillRect/>
          </a:stretch>
        </p:blipFill>
        <p:spPr>
          <a:xfrm>
            <a:off x="5429625" y="1620974"/>
            <a:ext cx="3621725" cy="2808500"/>
          </a:xfrm>
          <a:prstGeom prst="rect">
            <a:avLst/>
          </a:prstGeom>
          <a:noFill/>
          <a:ln>
            <a:noFill/>
          </a:ln>
        </p:spPr>
      </p:pic>
      <p:pic>
        <p:nvPicPr>
          <p:cNvPr id="91" name="Google Shape;91;p18"/>
          <p:cNvPicPr preferRelativeResize="0"/>
          <p:nvPr/>
        </p:nvPicPr>
        <p:blipFill>
          <a:blip r:embed="rId4">
            <a:alphaModFix/>
          </a:blip>
          <a:stretch>
            <a:fillRect/>
          </a:stretch>
        </p:blipFill>
        <p:spPr>
          <a:xfrm>
            <a:off x="379850" y="1559625"/>
            <a:ext cx="5049775" cy="2602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Linear Regression Model</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2"/>
              </a:buClr>
              <a:buSzPts val="1100"/>
              <a:buFont typeface="Arial"/>
              <a:buNone/>
            </a:pPr>
            <a:r>
              <a:rPr lang="en" sz="1050">
                <a:solidFill>
                  <a:schemeClr val="dk2"/>
                </a:solidFill>
                <a:highlight>
                  <a:srgbClr val="FFFFFE"/>
                </a:highlight>
                <a:latin typeface="Courier New"/>
                <a:ea typeface="Courier New"/>
                <a:cs typeface="Courier New"/>
                <a:sym typeface="Courier New"/>
              </a:rPr>
              <a:t>X = df[[</a:t>
            </a:r>
            <a:r>
              <a:rPr lang="en" sz="1050">
                <a:solidFill>
                  <a:srgbClr val="A31515"/>
                </a:solidFill>
                <a:highlight>
                  <a:srgbClr val="FFFFFE"/>
                </a:highlight>
                <a:latin typeface="Courier New"/>
                <a:ea typeface="Courier New"/>
                <a:cs typeface="Courier New"/>
                <a:sym typeface="Courier New"/>
              </a:rPr>
              <a:t>'budget'</a:t>
            </a:r>
            <a:r>
              <a:rPr lang="en" sz="1050">
                <a:solidFill>
                  <a:schemeClr val="dk2"/>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"popularity"</a:t>
            </a:r>
            <a:r>
              <a:rPr lang="en" sz="1050">
                <a:solidFill>
                  <a:schemeClr val="dk2"/>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"runtime"</a:t>
            </a:r>
            <a:r>
              <a:rPr lang="en" sz="1050">
                <a:solidFill>
                  <a:schemeClr val="dk2"/>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"spoken_languages"</a:t>
            </a:r>
            <a:r>
              <a:rPr lang="en" sz="1050">
                <a:solidFill>
                  <a:schemeClr val="dk2"/>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"collectionYN"</a:t>
            </a:r>
            <a:r>
              <a:rPr lang="en" sz="1050">
                <a:solidFill>
                  <a:schemeClr val="dk2"/>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"EnYN"</a:t>
            </a:r>
            <a:r>
              <a:rPr lang="en" sz="1050">
                <a:solidFill>
                  <a:schemeClr val="dk2"/>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"DirectorRev"</a:t>
            </a:r>
            <a:r>
              <a:rPr lang="en" sz="1050">
                <a:solidFill>
                  <a:schemeClr val="dk2"/>
                </a:solidFill>
                <a:highlight>
                  <a:srgbClr val="FFFFFE"/>
                </a:highlight>
                <a:latin typeface="Courier New"/>
                <a:ea typeface="Courier New"/>
                <a:cs typeface="Courier New"/>
                <a:sym typeface="Courier New"/>
              </a:rPr>
              <a:t>]]</a:t>
            </a:r>
            <a:endParaRPr sz="1050">
              <a:solidFill>
                <a:schemeClr val="dk2"/>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2"/>
                </a:solidFill>
                <a:highlight>
                  <a:srgbClr val="FFFFFE"/>
                </a:highlight>
                <a:latin typeface="Courier New"/>
                <a:ea typeface="Courier New"/>
                <a:cs typeface="Courier New"/>
                <a:sym typeface="Courier New"/>
              </a:rPr>
              <a:t>y = df[</a:t>
            </a:r>
            <a:r>
              <a:rPr lang="en" sz="1050">
                <a:solidFill>
                  <a:srgbClr val="A31515"/>
                </a:solidFill>
                <a:highlight>
                  <a:srgbClr val="FFFFFE"/>
                </a:highlight>
                <a:latin typeface="Courier New"/>
                <a:ea typeface="Courier New"/>
                <a:cs typeface="Courier New"/>
                <a:sym typeface="Courier New"/>
              </a:rPr>
              <a:t>'revenue'</a:t>
            </a:r>
            <a:r>
              <a:rPr lang="en" sz="1050">
                <a:solidFill>
                  <a:schemeClr val="dk2"/>
                </a:solidFill>
                <a:highlight>
                  <a:srgbClr val="FFFFFE"/>
                </a:highlight>
                <a:latin typeface="Courier New"/>
                <a:ea typeface="Courier New"/>
                <a:cs typeface="Courier New"/>
                <a:sym typeface="Courier New"/>
              </a:rPr>
              <a:t>]</a:t>
            </a:r>
            <a:endParaRPr b="1" sz="1050">
              <a:solidFill>
                <a:srgbClr val="21212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b="1" sz="1050">
              <a:solidFill>
                <a:srgbClr val="212121"/>
              </a:solidFill>
              <a:highlight>
                <a:srgbClr val="FFFFFF"/>
              </a:highlight>
              <a:latin typeface="Arial"/>
              <a:ea typeface="Arial"/>
              <a:cs typeface="Arial"/>
              <a:sym typeface="Arial"/>
            </a:endParaRPr>
          </a:p>
          <a:p>
            <a:pPr indent="0" lvl="0" marL="0" rtl="0" algn="l">
              <a:lnSpc>
                <a:spcPct val="100000"/>
              </a:lnSpc>
              <a:spcBef>
                <a:spcPts val="1200"/>
              </a:spcBef>
              <a:spcAft>
                <a:spcPts val="1200"/>
              </a:spcAft>
              <a:buNone/>
            </a:pPr>
            <a:r>
              <a:t/>
            </a:r>
            <a:endParaRPr b="1">
              <a:latin typeface="Arial"/>
              <a:ea typeface="Arial"/>
              <a:cs typeface="Arial"/>
              <a:sym typeface="Arial"/>
            </a:endParaRPr>
          </a:p>
        </p:txBody>
      </p:sp>
      <p:pic>
        <p:nvPicPr>
          <p:cNvPr id="98" name="Google Shape;98;p19"/>
          <p:cNvPicPr preferRelativeResize="0"/>
          <p:nvPr/>
        </p:nvPicPr>
        <p:blipFill>
          <a:blip r:embed="rId3">
            <a:alphaModFix/>
          </a:blip>
          <a:stretch>
            <a:fillRect/>
          </a:stretch>
        </p:blipFill>
        <p:spPr>
          <a:xfrm>
            <a:off x="311688" y="1721600"/>
            <a:ext cx="5019675" cy="240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Simple Linear Regression Model</a:t>
            </a:r>
            <a:endParaRPr/>
          </a:p>
        </p:txBody>
      </p:sp>
      <p:pic>
        <p:nvPicPr>
          <p:cNvPr id="104" name="Google Shape;104;p20"/>
          <p:cNvPicPr preferRelativeResize="0"/>
          <p:nvPr/>
        </p:nvPicPr>
        <p:blipFill>
          <a:blip r:embed="rId3">
            <a:alphaModFix/>
          </a:blip>
          <a:stretch>
            <a:fillRect/>
          </a:stretch>
        </p:blipFill>
        <p:spPr>
          <a:xfrm>
            <a:off x="5029700" y="1661000"/>
            <a:ext cx="2541800" cy="2541800"/>
          </a:xfrm>
          <a:prstGeom prst="rect">
            <a:avLst/>
          </a:prstGeom>
          <a:noFill/>
          <a:ln>
            <a:noFill/>
          </a:ln>
        </p:spPr>
      </p:pic>
      <p:pic>
        <p:nvPicPr>
          <p:cNvPr id="105" name="Google Shape;105;p20"/>
          <p:cNvPicPr preferRelativeResize="0"/>
          <p:nvPr/>
        </p:nvPicPr>
        <p:blipFill>
          <a:blip r:embed="rId4">
            <a:alphaModFix/>
          </a:blip>
          <a:stretch>
            <a:fillRect/>
          </a:stretch>
        </p:blipFill>
        <p:spPr>
          <a:xfrm>
            <a:off x="1108938" y="1527063"/>
            <a:ext cx="2809650" cy="280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Box-Cox  Transformation</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Lambda ~ 0.25</a:t>
            </a:r>
            <a:endParaRPr/>
          </a:p>
        </p:txBody>
      </p:sp>
      <p:pic>
        <p:nvPicPr>
          <p:cNvPr id="112" name="Google Shape;112;p21"/>
          <p:cNvPicPr preferRelativeResize="0"/>
          <p:nvPr/>
        </p:nvPicPr>
        <p:blipFill>
          <a:blip r:embed="rId3">
            <a:alphaModFix/>
          </a:blip>
          <a:stretch>
            <a:fillRect/>
          </a:stretch>
        </p:blipFill>
        <p:spPr>
          <a:xfrm>
            <a:off x="5281700" y="1404775"/>
            <a:ext cx="3570225" cy="3570225"/>
          </a:xfrm>
          <a:prstGeom prst="rect">
            <a:avLst/>
          </a:prstGeom>
          <a:noFill/>
          <a:ln>
            <a:noFill/>
          </a:ln>
        </p:spPr>
      </p:pic>
      <p:pic>
        <p:nvPicPr>
          <p:cNvPr id="113" name="Google Shape;113;p21"/>
          <p:cNvPicPr preferRelativeResize="0"/>
          <p:nvPr/>
        </p:nvPicPr>
        <p:blipFill>
          <a:blip r:embed="rId4">
            <a:alphaModFix/>
          </a:blip>
          <a:stretch>
            <a:fillRect/>
          </a:stretch>
        </p:blipFill>
        <p:spPr>
          <a:xfrm>
            <a:off x="347750" y="1727675"/>
            <a:ext cx="4933950" cy="236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